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custDataLst>
    <p:tags r:id="rId4"/>
  </p:custDataLst>
  <p:defaultTextStyle>
    <a:defPPr>
      <a:defRPr lang="en-A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99"/>
    <a:srgbClr val="F2F2F2"/>
    <a:srgbClr val="DEDEDE"/>
    <a:srgbClr val="CCCCCC"/>
    <a:srgbClr val="666666"/>
    <a:srgbClr val="798EDF"/>
    <a:srgbClr val="F1002B"/>
    <a:srgbClr val="145D04"/>
    <a:srgbClr val="489A1E"/>
    <a:srgbClr val="FFD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3" autoAdjust="0"/>
    <p:restoredTop sz="94629" autoAdjust="0"/>
  </p:normalViewPr>
  <p:slideViewPr>
    <p:cSldViewPr snapToGrid="0" showGuides="1">
      <p:cViewPr>
        <p:scale>
          <a:sx n="100" d="100"/>
          <a:sy n="100" d="100"/>
        </p:scale>
        <p:origin x="-1434" y="-462"/>
      </p:cViewPr>
      <p:guideLst>
        <p:guide orient="horz" pos="3673"/>
        <p:guide orient="horz" pos="817"/>
        <p:guide pos="186"/>
        <p:guide pos="5586"/>
        <p:guide pos="2880"/>
        <p:guide pos="3040"/>
        <p:guide pos="27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BD712-6567-450C-B3C6-BAF6878345EE}" type="datetimeFigureOut">
              <a:rPr lang="en-AU" smtClean="0"/>
              <a:pPr/>
              <a:t>13/01/2017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87D93-240F-4041-8284-FC16D3A96101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539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6696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x1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1" y="1"/>
            <a:ext cx="8569324" cy="10318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00850" y="6504813"/>
            <a:ext cx="2254249" cy="252000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sz="1000" smtClean="0"/>
            </a:lvl1pPr>
          </a:lstStyle>
          <a:p>
            <a:r>
              <a:rPr lang="en-GB" smtClean="0"/>
              <a:t>USOC/Translations Card</a:t>
            </a:r>
          </a:p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285750" y="1031839"/>
            <a:ext cx="8569325" cy="479904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45004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ags" Target="../tags/tag3.xml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38150" y="-508000"/>
            <a:ext cx="8248650" cy="24622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GB" sz="1600" b="0" dirty="0" smtClean="0">
                <a:solidFill>
                  <a:srgbClr val="333333"/>
                </a:solidFill>
                <a:latin typeface="Verdana"/>
              </a:rPr>
              <a:t>DO NOT ALTER SLIDE MASTERS – THIS IS A TNS APPROVED TEMPLATE</a:t>
            </a:r>
          </a:p>
        </p:txBody>
      </p:sp>
      <p:sp>
        <p:nvSpPr>
          <p:cNvPr id="2" name="TextBox 1"/>
          <p:cNvSpPr txBox="1"/>
          <p:nvPr>
            <p:custDataLst>
              <p:tags r:id="rId4"/>
            </p:custDataLst>
          </p:nvPr>
        </p:nvSpPr>
        <p:spPr>
          <a:xfrm>
            <a:off x="1290880" y="0"/>
            <a:ext cx="3028726" cy="19236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sz="1250" b="0" i="0" u="none" strike="noStrike" spc="0" baseline="0" dirty="0" smtClean="0">
              <a:solidFill>
                <a:srgbClr val="232323"/>
              </a:solidFill>
              <a:latin typeface="Verdana"/>
            </a:endParaRPr>
          </a:p>
        </p:txBody>
      </p:sp>
      <p:sp>
        <p:nvSpPr>
          <p:cNvPr id="4" name="TextBox 3"/>
          <p:cNvSpPr txBox="1"/>
          <p:nvPr>
            <p:custDataLst>
              <p:tags r:id="rId5"/>
            </p:custDataLst>
          </p:nvPr>
        </p:nvSpPr>
        <p:spPr>
          <a:xfrm>
            <a:off x="4686150" y="6486679"/>
            <a:ext cx="1905000" cy="11541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sz="750" b="0" i="0" u="none" strike="noStrike" spc="0" baseline="0" dirty="0" smtClean="0">
              <a:solidFill>
                <a:srgbClr val="232323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519163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5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ltGray">
          <a:xfrm>
            <a:off x="215900" y="165100"/>
            <a:ext cx="2209800" cy="117157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Does </a:t>
            </a:r>
            <a:r>
              <a:rPr lang="en-GB" sz="11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every adult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in 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household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speak 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sufficient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English to 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their 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interview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‐ even if not </a:t>
            </a:r>
            <a:endParaRPr lang="en-GB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their main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language? </a:t>
            </a:r>
            <a:endParaRPr lang="en-GB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ltGray">
          <a:xfrm>
            <a:off x="3619500" y="339724"/>
            <a:ext cx="584200" cy="327025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Yes</a:t>
            </a:r>
          </a:p>
        </p:txBody>
      </p:sp>
      <p:sp>
        <p:nvSpPr>
          <p:cNvPr id="7" name="Rounded Rectangle 6"/>
          <p:cNvSpPr/>
          <p:nvPr/>
        </p:nvSpPr>
        <p:spPr bwMode="ltGray">
          <a:xfrm>
            <a:off x="4838700" y="177800"/>
            <a:ext cx="1200150" cy="65405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Carry out the interview(s) in English</a:t>
            </a:r>
          </a:p>
        </p:txBody>
      </p:sp>
      <p:cxnSp>
        <p:nvCxnSpPr>
          <p:cNvPr id="9" name="Straight Arrow Connector 8"/>
          <p:cNvCxnSpPr>
            <a:endCxn id="6" idx="1"/>
          </p:cNvCxnSpPr>
          <p:nvPr/>
        </p:nvCxnSpPr>
        <p:spPr>
          <a:xfrm>
            <a:off x="2425700" y="503237"/>
            <a:ext cx="1193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90" idx="1"/>
          </p:cNvCxnSpPr>
          <p:nvPr/>
        </p:nvCxnSpPr>
        <p:spPr>
          <a:xfrm>
            <a:off x="2425700" y="1015999"/>
            <a:ext cx="1193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 bwMode="ltGray">
          <a:xfrm>
            <a:off x="2272109" y="1551379"/>
            <a:ext cx="4323158" cy="99814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provide translation into nine languages: Bengali, Gujarati, Polish, Portuguese,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Punjabi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Urdu,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Punjabi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Gurmukhi, Turkish, Urdu &amp; Welsh</a:t>
            </a:r>
          </a:p>
          <a:p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translations required into (one of) these languages?</a:t>
            </a:r>
          </a:p>
        </p:txBody>
      </p:sp>
      <p:cxnSp>
        <p:nvCxnSpPr>
          <p:cNvPr id="19" name="Straight Arrow Connector 18"/>
          <p:cNvCxnSpPr>
            <a:stCxn id="90" idx="2"/>
          </p:cNvCxnSpPr>
          <p:nvPr/>
        </p:nvCxnSpPr>
        <p:spPr>
          <a:xfrm>
            <a:off x="3911600" y="1179511"/>
            <a:ext cx="0" cy="3718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 bwMode="ltGray">
          <a:xfrm>
            <a:off x="6299200" y="2616200"/>
            <a:ext cx="1981201" cy="7493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you an accredited bilingual interviewer in this language?</a:t>
            </a:r>
          </a:p>
        </p:txBody>
      </p:sp>
      <p:sp>
        <p:nvSpPr>
          <p:cNvPr id="23" name="Rounded Rectangle 22"/>
          <p:cNvSpPr/>
          <p:nvPr/>
        </p:nvSpPr>
        <p:spPr bwMode="ltGray">
          <a:xfrm>
            <a:off x="901700" y="2627306"/>
            <a:ext cx="2951162" cy="1373193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Establish the respondent’s 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language requirements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(use the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“Translation Card” if appropriate). Is there anyone in the household able to act as an interpreter for this household (household/family member, neighbour or yourself)?</a:t>
            </a:r>
          </a:p>
        </p:txBody>
      </p:sp>
      <p:sp>
        <p:nvSpPr>
          <p:cNvPr id="61" name="Rounded Rectangle 60"/>
          <p:cNvSpPr/>
          <p:nvPr/>
        </p:nvSpPr>
        <p:spPr bwMode="ltGray">
          <a:xfrm>
            <a:off x="7886700" y="3975099"/>
            <a:ext cx="1155700" cy="2152651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Carry out interview OR</a:t>
            </a:r>
          </a:p>
          <a:p>
            <a:pPr algn="l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Arrange </a:t>
            </a:r>
            <a:r>
              <a:rPr lang="en-GB" sz="1100" b="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appt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interview </a:t>
            </a:r>
          </a:p>
          <a:p>
            <a:pPr algn="l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</a:p>
          <a:p>
            <a:pPr algn="l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Place request for translation packs</a:t>
            </a:r>
          </a:p>
        </p:txBody>
      </p:sp>
      <p:sp>
        <p:nvSpPr>
          <p:cNvPr id="90" name="Rounded Rectangle 89"/>
          <p:cNvSpPr/>
          <p:nvPr/>
        </p:nvSpPr>
        <p:spPr bwMode="ltGray">
          <a:xfrm>
            <a:off x="3619500" y="852486"/>
            <a:ext cx="584200" cy="327025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</a:t>
            </a:r>
          </a:p>
        </p:txBody>
      </p:sp>
      <p:sp>
        <p:nvSpPr>
          <p:cNvPr id="99" name="Rounded Rectangle 98"/>
          <p:cNvSpPr/>
          <p:nvPr/>
        </p:nvSpPr>
        <p:spPr bwMode="ltGray">
          <a:xfrm>
            <a:off x="7086599" y="1882693"/>
            <a:ext cx="584200" cy="327025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Yes</a:t>
            </a:r>
          </a:p>
        </p:txBody>
      </p:sp>
      <p:sp>
        <p:nvSpPr>
          <p:cNvPr id="100" name="Rounded Rectangle 99"/>
          <p:cNvSpPr/>
          <p:nvPr/>
        </p:nvSpPr>
        <p:spPr bwMode="ltGray">
          <a:xfrm>
            <a:off x="8458200" y="2828128"/>
            <a:ext cx="584200" cy="327025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Yes</a:t>
            </a:r>
          </a:p>
        </p:txBody>
      </p:sp>
      <p:sp>
        <p:nvSpPr>
          <p:cNvPr id="101" name="Rounded Rectangle 100"/>
          <p:cNvSpPr/>
          <p:nvPr/>
        </p:nvSpPr>
        <p:spPr bwMode="ltGray">
          <a:xfrm>
            <a:off x="5194300" y="2828128"/>
            <a:ext cx="584200" cy="327025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</a:t>
            </a:r>
          </a:p>
        </p:txBody>
      </p:sp>
      <p:sp>
        <p:nvSpPr>
          <p:cNvPr id="102" name="Rounded Rectangle 101"/>
          <p:cNvSpPr/>
          <p:nvPr/>
        </p:nvSpPr>
        <p:spPr bwMode="ltGray">
          <a:xfrm>
            <a:off x="1276350" y="1886738"/>
            <a:ext cx="584200" cy="327025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</a:t>
            </a:r>
          </a:p>
        </p:txBody>
      </p:sp>
      <p:sp>
        <p:nvSpPr>
          <p:cNvPr id="103" name="Rounded Rectangle 102"/>
          <p:cNvSpPr/>
          <p:nvPr/>
        </p:nvSpPr>
        <p:spPr bwMode="ltGray">
          <a:xfrm>
            <a:off x="165100" y="2901949"/>
            <a:ext cx="482600" cy="327025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</a:t>
            </a:r>
          </a:p>
        </p:txBody>
      </p:sp>
      <p:sp>
        <p:nvSpPr>
          <p:cNvPr id="104" name="Rounded Rectangle 103"/>
          <p:cNvSpPr/>
          <p:nvPr/>
        </p:nvSpPr>
        <p:spPr bwMode="ltGray">
          <a:xfrm>
            <a:off x="4165599" y="2836856"/>
            <a:ext cx="584200" cy="327025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Yes</a:t>
            </a:r>
          </a:p>
        </p:txBody>
      </p:sp>
      <p:sp>
        <p:nvSpPr>
          <p:cNvPr id="105" name="Rounded Rectangle 104"/>
          <p:cNvSpPr/>
          <p:nvPr/>
        </p:nvSpPr>
        <p:spPr bwMode="ltGray">
          <a:xfrm>
            <a:off x="5024436" y="3810000"/>
            <a:ext cx="2760663" cy="29337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buFontTx/>
              <a:buChar char="-"/>
            </a:pP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the </a:t>
            </a:r>
            <a:r>
              <a:rPr lang="en-GB" sz="1100" b="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whole household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translation</a:t>
            </a:r>
            <a:r>
              <a:rPr lang="en-GB" sz="1100" b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use the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“Translation booklet” to get tel. </a:t>
            </a:r>
            <a:r>
              <a:rPr lang="en-GB" sz="11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 and code an outcome of 188-199 or 833,834,873 or 841-849 'Requires Translation ' in ECS</a:t>
            </a:r>
            <a:br>
              <a:rPr lang="en-GB" sz="11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sz="11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Tx/>
              <a:buChar char="-"/>
            </a:pPr>
            <a:r>
              <a:rPr lang="en-GB" sz="11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 only some individuals need </a:t>
            </a:r>
          </a:p>
          <a:p>
            <a:r>
              <a:rPr lang="en-GB" sz="11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translation, conduct interviews </a:t>
            </a:r>
          </a:p>
          <a:p>
            <a:r>
              <a:rPr lang="en-GB" sz="11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 all English speaking</a:t>
            </a:r>
          </a:p>
          <a:p>
            <a:r>
              <a:rPr lang="en-GB" sz="11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household members. Code the other people with an outcome of 688-699 or 888-899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‘Requires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translation’ in ECS</a:t>
            </a:r>
            <a:endParaRPr lang="en-GB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6" name="Rounded Rectangle 105"/>
          <p:cNvSpPr/>
          <p:nvPr/>
        </p:nvSpPr>
        <p:spPr bwMode="ltGray">
          <a:xfrm>
            <a:off x="3390901" y="5003799"/>
            <a:ext cx="1534318" cy="12319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Carry out the</a:t>
            </a:r>
          </a:p>
          <a:p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interview(s) and</a:t>
            </a:r>
          </a:p>
          <a:p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the use of</a:t>
            </a:r>
          </a:p>
          <a:p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interpreter at</a:t>
            </a:r>
          </a:p>
          <a:p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relevant</a:t>
            </a:r>
          </a:p>
          <a:p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 in CAPI.</a:t>
            </a:r>
            <a:endParaRPr lang="en-GB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7" name="Rounded Rectangle 106"/>
          <p:cNvSpPr/>
          <p:nvPr/>
        </p:nvSpPr>
        <p:spPr bwMode="ltGray">
          <a:xfrm>
            <a:off x="114300" y="4089400"/>
            <a:ext cx="3130550" cy="26543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-If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some </a:t>
            </a:r>
            <a:r>
              <a:rPr lang="en-GB" sz="1100" b="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individuals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need an</a:t>
            </a:r>
          </a:p>
          <a:p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interpreter, conduct interviews with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English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speaking household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members,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code the other people with IV outcome </a:t>
            </a:r>
            <a:r>
              <a:rPr lang="en-GB" sz="11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567 'language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ifficulties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' in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ECS</a:t>
            </a:r>
          </a:p>
          <a:p>
            <a:endParaRPr lang="en-GB" sz="11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-If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100" b="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whole household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needs an</a:t>
            </a:r>
          </a:p>
          <a:p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interpreter, use the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“Translation Card”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inform h/hold that we will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need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 to take part. Send case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back with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HH outcome code 67 ‘Language </a:t>
            </a:r>
            <a:r>
              <a:rPr lang="en-GB" sz="11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difficulties </a:t>
            </a:r>
            <a:r>
              <a:rPr lang="en-GB" sz="11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</a:t>
            </a:r>
            <a:endParaRPr lang="en-GB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Straight Arrow Connector 3"/>
          <p:cNvCxnSpPr>
            <a:stCxn id="102" idx="2"/>
          </p:cNvCxnSpPr>
          <p:nvPr/>
        </p:nvCxnSpPr>
        <p:spPr>
          <a:xfrm>
            <a:off x="1568450" y="2213763"/>
            <a:ext cx="0" cy="4024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4" idx="2"/>
          </p:cNvCxnSpPr>
          <p:nvPr/>
        </p:nvCxnSpPr>
        <p:spPr>
          <a:xfrm>
            <a:off x="4457699" y="3163881"/>
            <a:ext cx="0" cy="183991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1" idx="2"/>
          </p:cNvCxnSpPr>
          <p:nvPr/>
        </p:nvCxnSpPr>
        <p:spPr>
          <a:xfrm>
            <a:off x="5486400" y="3155153"/>
            <a:ext cx="0" cy="65484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2" idx="1"/>
            <a:endCxn id="101" idx="3"/>
          </p:cNvCxnSpPr>
          <p:nvPr/>
        </p:nvCxnSpPr>
        <p:spPr>
          <a:xfrm flipH="1">
            <a:off x="5778500" y="2990850"/>
            <a:ext cx="520700" cy="79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99" idx="2"/>
          </p:cNvCxnSpPr>
          <p:nvPr/>
        </p:nvCxnSpPr>
        <p:spPr>
          <a:xfrm>
            <a:off x="7378699" y="2209718"/>
            <a:ext cx="0" cy="40648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3"/>
            <a:endCxn id="100" idx="1"/>
          </p:cNvCxnSpPr>
          <p:nvPr/>
        </p:nvCxnSpPr>
        <p:spPr>
          <a:xfrm>
            <a:off x="8280401" y="2990850"/>
            <a:ext cx="177799" cy="79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00" idx="2"/>
          </p:cNvCxnSpPr>
          <p:nvPr/>
        </p:nvCxnSpPr>
        <p:spPr>
          <a:xfrm>
            <a:off x="8750300" y="3155153"/>
            <a:ext cx="0" cy="81994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103" idx="3"/>
          </p:cNvCxnSpPr>
          <p:nvPr/>
        </p:nvCxnSpPr>
        <p:spPr>
          <a:xfrm flipH="1">
            <a:off x="647700" y="3065461"/>
            <a:ext cx="24130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69900" y="3227381"/>
            <a:ext cx="0" cy="86201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104" idx="1"/>
          </p:cNvCxnSpPr>
          <p:nvPr/>
        </p:nvCxnSpPr>
        <p:spPr>
          <a:xfrm>
            <a:off x="3852862" y="3000368"/>
            <a:ext cx="312737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6" idx="3"/>
            <a:endCxn id="7" idx="1"/>
          </p:cNvCxnSpPr>
          <p:nvPr/>
        </p:nvCxnSpPr>
        <p:spPr>
          <a:xfrm>
            <a:off x="4203700" y="503237"/>
            <a:ext cx="635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7" idx="3"/>
            <a:endCxn id="99" idx="1"/>
          </p:cNvCxnSpPr>
          <p:nvPr/>
        </p:nvCxnSpPr>
        <p:spPr>
          <a:xfrm flipV="1">
            <a:off x="6595267" y="2046206"/>
            <a:ext cx="491332" cy="424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7" idx="1"/>
            <a:endCxn id="102" idx="3"/>
          </p:cNvCxnSpPr>
          <p:nvPr/>
        </p:nvCxnSpPr>
        <p:spPr>
          <a:xfrm flipH="1" flipV="1">
            <a:off x="1860550" y="2050251"/>
            <a:ext cx="411559" cy="20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299200" y="177800"/>
            <a:ext cx="2743199" cy="16271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en-GB" sz="1900" b="0" dirty="0" smtClean="0">
              <a:solidFill>
                <a:srgbClr val="33333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GB" sz="1900" b="0" dirty="0" smtClean="0">
                <a:solidFill>
                  <a:srgbClr val="3333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Understanding Society</a:t>
            </a:r>
          </a:p>
          <a:p>
            <a:pPr algn="ctr"/>
            <a:r>
              <a:rPr lang="en-GB" sz="1900" b="0" dirty="0" smtClean="0">
                <a:solidFill>
                  <a:srgbClr val="3333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Translation Flowchart</a:t>
            </a:r>
          </a:p>
        </p:txBody>
      </p:sp>
      <p:sp>
        <p:nvSpPr>
          <p:cNvPr id="3" name="Rectangle 2"/>
          <p:cNvSpPr/>
          <p:nvPr/>
        </p:nvSpPr>
        <p:spPr>
          <a:xfrm>
            <a:off x="7543800" y="6564495"/>
            <a:ext cx="15462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700" dirty="0" smtClean="0">
                <a:solidFill>
                  <a:srgbClr val="9999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USOC/Translation Flowchart</a:t>
            </a:r>
            <a:endParaRPr lang="en-GB" sz="700" dirty="0">
              <a:solidFill>
                <a:srgbClr val="9999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81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CKSLIDES" val="4001"/>
  <p:tag name="DESIGN" val="GREYBO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P" val="DOCUMENTDATA"/>
  <p:tag name="DOCUMENTDATA" val="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P" val="DOCUMENTDATA"/>
</p:tagLst>
</file>

<file path=ppt/theme/theme1.xml><?xml version="1.0" encoding="utf-8"?>
<a:theme xmlns:a="http://schemas.openxmlformats.org/drawingml/2006/main" name="Blank">
  <a:themeElements>
    <a:clrScheme name="TNSSSRevised">
      <a:dk1>
        <a:srgbClr val="333333"/>
      </a:dk1>
      <a:lt1>
        <a:sysClr val="window" lastClr="FFFFFF"/>
      </a:lt1>
      <a:dk2>
        <a:srgbClr val="131C6B"/>
      </a:dk2>
      <a:lt2>
        <a:srgbClr val="3EB1CC"/>
      </a:lt2>
      <a:accent1>
        <a:srgbClr val="C50017"/>
      </a:accent1>
      <a:accent2>
        <a:srgbClr val="F7911E"/>
      </a:accent2>
      <a:accent3>
        <a:srgbClr val="EF5205"/>
      </a:accent3>
      <a:accent4>
        <a:srgbClr val="7A2280"/>
      </a:accent4>
      <a:accent5>
        <a:srgbClr val="4C1D52"/>
      </a:accent5>
      <a:accent6>
        <a:srgbClr val="4655A5"/>
      </a:accent6>
      <a:hlink>
        <a:srgbClr val="EC008C"/>
      </a:hlink>
      <a:folHlink>
        <a:srgbClr val="EC00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accent1"/>
        </a:solidFill>
        <a:ln w="127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l">
          <a:defRPr sz="1600" b="0" dirty="0" err="1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defRPr sz="1600" b="0" dirty="0" err="1" smtClean="0">
            <a:solidFill>
              <a:srgbClr val="333333"/>
            </a:solidFill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custClrLst>
    <a:custClr name="Purple">
      <a:srgbClr val="BB3FC1"/>
    </a:custClr>
    <a:custClr name="Light Purple">
      <a:srgbClr val="798EDF"/>
    </a:custClr>
    <a:custClr name="Light Blue">
      <a:srgbClr val="6DE7F6"/>
    </a:custClr>
    <a:custClr name="Dark Blue">
      <a:srgbClr val="0F7BA2"/>
    </a:custClr>
    <a:custClr name="Red">
      <a:srgbClr val="F1002B"/>
    </a:custClr>
    <a:custClr name="Dark Red - 50%">
      <a:srgbClr val="990002"/>
    </a:custClr>
    <a:custClr name="Gold">
      <a:srgbClr val="FFD138"/>
    </a:custClr>
    <a:custClr name="Light Green">
      <a:srgbClr val="79D738"/>
    </a:custClr>
    <a:custClr name="Mid Green">
      <a:srgbClr val="489A1E"/>
    </a:custClr>
    <a:custClr name="Dark Green">
      <a:srgbClr val="145D04"/>
    </a:custClr>
    <a:custClr name="PPT Gray">
      <a:srgbClr val="333333"/>
    </a:custClr>
    <a:custClr name="Gray-50%">
      <a:srgbClr val="666666"/>
    </a:custClr>
    <a:custClr name="Light Gray-50%">
      <a:srgbClr val="999999"/>
    </a:custClr>
    <a:custClr name="Gray-25%">
      <a:srgbClr val="CCCCCC"/>
    </a:custClr>
    <a:custClr name="Light Gray-25%">
      <a:srgbClr val="DEDEDE"/>
    </a:custClr>
    <a:custClr name="Off White">
      <a:srgbClr val="F2F2F2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303</TotalTime>
  <Words>208</Words>
  <Application>Microsoft Office PowerPoint</Application>
  <PresentationFormat>On-screen Show 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PowerPoint Presentation</vt:lpstr>
    </vt:vector>
  </TitlesOfParts>
  <Company>TNS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luke.taylor</dc:creator>
  <cp:lastModifiedBy>Coutinho, Steven</cp:lastModifiedBy>
  <cp:revision>39</cp:revision>
  <dcterms:created xsi:type="dcterms:W3CDTF">2014-07-07T12:49:45Z</dcterms:created>
  <dcterms:modified xsi:type="dcterms:W3CDTF">2017-01-13T10:44:42Z</dcterms:modified>
</cp:coreProperties>
</file>